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Inter" panose="020B0604020202020204" charset="0"/>
      <p:regular r:id="rId20"/>
    </p:embeddedFont>
    <p:embeddedFont>
      <p:font typeface="Inter Bold" panose="020B0604020202020204" charset="0"/>
      <p:regular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8" d="100"/>
          <a:sy n="68" d="100"/>
        </p:scale>
        <p:origin x="5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717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082036"/>
            <a:ext cx="3035919" cy="287139"/>
          </a:xfrm>
          <a:prstGeom prst="roundRect">
            <a:avLst>
              <a:gd name="adj" fmla="val 22118"/>
            </a:avLst>
          </a:prstGeom>
          <a:solidFill>
            <a:srgbClr val="DADBF1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1146070"/>
            <a:ext cx="3418695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POLITEKNIK WILMAR BISNIS INDONESIA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2104656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500" b="1" kern="0" spc="-11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Identifikasi Kriteria </a:t>
            </a:r>
            <a:r>
              <a:rPr lang="en-US" sz="4500" b="1" kern="0" spc="-112" dirty="0" err="1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Keberhasilan</a:t>
            </a:r>
            <a:r>
              <a:rPr lang="en-US" sz="4500" b="1" kern="0" spc="-11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en-US" sz="4500" b="1" kern="0" spc="-11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Pasar Lama</a:t>
            </a:r>
            <a:endParaRPr lang="en-US" sz="4500" dirty="0"/>
          </a:p>
        </p:txBody>
      </p:sp>
      <p:sp>
        <p:nvSpPr>
          <p:cNvPr id="5" name="Text 3"/>
          <p:cNvSpPr/>
          <p:nvPr/>
        </p:nvSpPr>
        <p:spPr>
          <a:xfrm>
            <a:off x="661475" y="3753964"/>
            <a:ext cx="10868745" cy="817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1650"/>
              </a:spcAft>
              <a:buNone/>
            </a:pPr>
            <a:r>
              <a:rPr lang="en-US" sz="220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Entrepreneur 5 </a:t>
            </a:r>
            <a:endParaRPr lang="en-US" sz="22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220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Wilmar Business Indonesia Initiative Center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910061"/>
            <a:ext cx="1465821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4950B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4879" y="1958932"/>
            <a:ext cx="1848598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kern="0" spc="-30" dirty="0">
                <a:solidFill>
                  <a:srgbClr val="4950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MASALAH UMUM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238660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kern="0" spc="-11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Sebelum Mencari Pasar Baru…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661475" y="3260725"/>
            <a:ext cx="1086874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50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Mahasiswa ingin masuk pasar baru agar penjualan naik. Tapi saat ditanya: </a:t>
            </a:r>
            <a:r>
              <a:rPr lang="en-US" sz="2500" b="1" kern="0" spc="-3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"Pasar yang sekarang berhasil karena apa?"</a:t>
            </a:r>
            <a:r>
              <a:rPr lang="en-US" sz="250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Biasanya mereka diam.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61475" y="4637235"/>
            <a:ext cx="10868745" cy="1188530"/>
          </a:xfrm>
          <a:prstGeom prst="roundRect">
            <a:avLst>
              <a:gd name="adj" fmla="val 10502"/>
            </a:avLst>
          </a:prstGeom>
          <a:solidFill>
            <a:srgbClr val="DADBF1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482" y="4826197"/>
            <a:ext cx="236234" cy="18901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275723" y="4769493"/>
            <a:ext cx="106750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200" kern="0" spc="-3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Sebelum mencari pasar baru, kenali dulu: </a:t>
            </a:r>
            <a:r>
              <a:rPr lang="en-US" sz="2200" b="1" kern="0" spc="-3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Segmen pelanggan mana yang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2200" b="1" kern="0" spc="-3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paling berhasil saat ini?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920849"/>
            <a:ext cx="1195754" cy="287139"/>
          </a:xfrm>
          <a:prstGeom prst="roundRect">
            <a:avLst>
              <a:gd name="adj" fmla="val 22118"/>
            </a:avLst>
          </a:prstGeom>
          <a:solidFill>
            <a:srgbClr val="DADBF1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977503"/>
            <a:ext cx="1578531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STUDI KASUS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28359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kern="0" spc="-11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Contoh: Bisnis Kopi Petik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661475" y="2157710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Berikut data segmen pelanggan yang dilayani saat ini:</a:t>
            </a:r>
            <a:endParaRPr lang="en-US" sz="2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761474"/>
              </p:ext>
            </p:extLst>
          </p:nvPr>
        </p:nvGraphicFramePr>
        <p:xfrm>
          <a:off x="661475" y="2672755"/>
          <a:ext cx="10868746" cy="3251514"/>
        </p:xfrm>
        <a:graphic>
          <a:graphicData uri="http://schemas.openxmlformats.org/drawingml/2006/table">
            <a:tbl>
              <a:tblPr/>
              <a:tblGrid>
                <a:gridCol w="43474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0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06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191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Segmen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Jumlah Customer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Revenue/Bulan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91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Mahasiswa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120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Rp15 Juta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91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Dosen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20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Rp4 Juta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91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Pegawai Kantor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40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Rp12 Juta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91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Komunitas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30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Rp3 Juta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91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Event Organizer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Rp8 Juta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724991"/>
            <a:ext cx="1328803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4950B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4879" y="781645"/>
            <a:ext cx="1711580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kern="0" spc="-30" dirty="0">
                <a:solidFill>
                  <a:srgbClr val="4950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ANALISIS AWAL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087735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kern="0" spc="-11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Pelanggan Terbanyak ≠ Pasar Terbaik</a:t>
            </a:r>
            <a:endParaRPr lang="en-US" sz="37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174477"/>
            <a:ext cx="5203794" cy="374580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332776" y="2150864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b="1" kern="0" spc="-56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Revenue Terbesar: Mahasiswa (Rp15 Juta)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6332776" y="2635151"/>
            <a:ext cx="581337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Tapi apakah ini berarti mahasiswa </a:t>
            </a:r>
            <a:r>
              <a:rPr lang="en-US" sz="2000" kern="0" spc="-3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adalah</a:t>
            </a:r>
            <a:r>
              <a:rPr lang="en-US" sz="200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200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pasar terbaik?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6344278" y="3605609"/>
            <a:ext cx="5203794" cy="1607413"/>
          </a:xfrm>
          <a:prstGeom prst="roundRect">
            <a:avLst>
              <a:gd name="adj" fmla="val 7638"/>
            </a:avLst>
          </a:prstGeom>
          <a:solidFill>
            <a:srgbClr val="DADBF1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281" y="3744961"/>
            <a:ext cx="236234" cy="18901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947024" y="3744961"/>
            <a:ext cx="440053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b="1" kern="0" spc="-3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Belum tentu.</a:t>
            </a:r>
            <a:r>
              <a:rPr lang="en-US" sz="2000" kern="0" spc="-3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Kita perlu data tambahan untuk melihat pola yang lebih dalam.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2019598"/>
            <a:ext cx="1266992" cy="287139"/>
          </a:xfrm>
          <a:prstGeom prst="roundRect">
            <a:avLst>
              <a:gd name="adj" fmla="val 22118"/>
            </a:avLst>
          </a:prstGeom>
          <a:solidFill>
            <a:srgbClr val="DADBF1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2076251"/>
            <a:ext cx="1649768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METRIK KUNCI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242068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kern="0" spc="-11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Repeat Purchase Rate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661474" y="3163315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20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Persentase pelanggan yang melakukan pembelian ulang dalam periode tertentu.</a:t>
            </a:r>
            <a:endParaRPr lang="en-US" sz="22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4" y="4343678"/>
            <a:ext cx="10868745" cy="5793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678259"/>
            <a:ext cx="1313326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4950B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4879" y="734913"/>
            <a:ext cx="1696102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kern="0" spc="-30" dirty="0">
                <a:solidFill>
                  <a:srgbClr val="4950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DATA LENGKAP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04100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kern="0" spc="-11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Revenue + Repeat Purchase per Segmen</a:t>
            </a:r>
            <a:endParaRPr lang="en-US" sz="37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096878"/>
              </p:ext>
            </p:extLst>
          </p:nvPr>
        </p:nvGraphicFramePr>
        <p:xfrm>
          <a:off x="661475" y="1915120"/>
          <a:ext cx="10868746" cy="3283264"/>
        </p:xfrm>
        <a:graphic>
          <a:graphicData uri="http://schemas.openxmlformats.org/drawingml/2006/table">
            <a:tbl>
              <a:tblPr/>
              <a:tblGrid>
                <a:gridCol w="43474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0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06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509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Segmen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Revenue/Bulan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Repeat Purchase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26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Mahasiswa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Rp15 Juta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60%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26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Dosen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Rp4 Juta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80%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26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Pegawai Kantor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Rp12 Juta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85%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26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Komunitas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Rp3 Juta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30%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509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Event Organizer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Rp8 Juta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kern="0" spc="-3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20%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661475" y="5423792"/>
            <a:ext cx="10868745" cy="1099555"/>
          </a:xfrm>
          <a:prstGeom prst="roundRect">
            <a:avLst>
              <a:gd name="adj" fmla="val 10502"/>
            </a:avLst>
          </a:prstGeom>
          <a:solidFill>
            <a:srgbClr val="DADBF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482" y="5691485"/>
            <a:ext cx="236234" cy="18901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275723" y="5660033"/>
            <a:ext cx="106750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b="1" kern="0" spc="-3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Insight:</a:t>
            </a:r>
            <a:r>
              <a:rPr lang="en-US" sz="2000" kern="0" spc="-3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Pegawai Kantor memiliki repeat purchase tertinggi (85%), meski </a:t>
            </a:r>
            <a:r>
              <a:rPr lang="en-US" sz="2000" kern="0" spc="-3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jumlah</a:t>
            </a:r>
            <a:r>
              <a:rPr lang="en-US" sz="2000" kern="0" spc="-3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2000" kern="0" spc="-3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customer lebih sedikit.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286570"/>
            <a:ext cx="1274036" cy="287139"/>
          </a:xfrm>
          <a:prstGeom prst="roundRect">
            <a:avLst>
              <a:gd name="adj" fmla="val 22118"/>
            </a:avLst>
          </a:prstGeom>
          <a:solidFill>
            <a:srgbClr val="DADBF1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1343223"/>
            <a:ext cx="1656812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PERHITUNGAN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64931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kern="0" spc="-11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Contoh Perhitungan Repeat Purchase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661475" y="2712442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☕</a:t>
            </a:r>
            <a:r>
              <a:rPr lang="en-US" sz="1850" b="1" kern="0" spc="-56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Segmen Mahasiswa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661475" y="3196729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Total pelanggan: </a:t>
            </a:r>
            <a:r>
              <a:rPr lang="en-US" b="1" kern="0" spc="-3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120 orang</a:t>
            </a:r>
            <a:endParaRPr lang="en-US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Yang membeli ulang 1 kali: </a:t>
            </a:r>
            <a:r>
              <a:rPr lang="en-US" b="1" kern="0" spc="-3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72 orang</a:t>
            </a:r>
            <a:endParaRPr lang="en-US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93948" y="4212986"/>
            <a:ext cx="5203794" cy="52853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55430" y="5204199"/>
            <a:ext cx="581337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Artinya: 72 dari 120 </a:t>
            </a:r>
            <a:r>
              <a:rPr lang="en-US" kern="0" spc="-3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pelanggan</a:t>
            </a:r>
            <a:r>
              <a:rPr lang="en-US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kern="0" spc="-3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mahasiswa</a:t>
            </a:r>
            <a:endParaRPr lang="en-US" kern="0" spc="-30" dirty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kembali membeli.</a:t>
            </a: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6332776" y="2712442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🏢</a:t>
            </a:r>
            <a:r>
              <a:rPr lang="en-US" sz="1850" b="1" kern="0" spc="-56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Segmen Pegawai Kantor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6332776" y="3196729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Total pelanggan: </a:t>
            </a:r>
            <a:r>
              <a:rPr lang="en-US" b="1" kern="0" spc="-3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40 orang</a:t>
            </a:r>
            <a:endParaRPr lang="en-US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Yang membeli ulang 1 kali: </a:t>
            </a:r>
            <a:r>
              <a:rPr lang="en-US" b="1" kern="0" spc="-3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34 orang</a:t>
            </a:r>
            <a:endParaRPr lang="en-US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646" y="4273525"/>
            <a:ext cx="5203794" cy="51643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326426" y="5223686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Artinya: 34 dari 40 pelanggan pegawai kantor kembali membeli.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347589"/>
            <a:ext cx="1823595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4950B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4879" y="1404243"/>
            <a:ext cx="2206371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kern="0" spc="-30" dirty="0">
                <a:solidFill>
                  <a:srgbClr val="4950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JIKA TIDAK ADA DATA?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71033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kern="0" spc="-11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Tanpa Data? Gunakan Kategori Sederhana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661475" y="2512021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Mahasiswa biasanya belum punya sistem pencatatan yang rapi. Gunakan estimasi kategori:</a:t>
            </a:r>
            <a:endParaRPr lang="en-US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099495"/>
            <a:ext cx="3496877" cy="144234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77479" y="3313906"/>
            <a:ext cx="296646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🔴</a:t>
            </a:r>
            <a:r>
              <a:rPr lang="en-US" sz="1850" b="1" kern="0" spc="-5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Rendah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977479" y="3722588"/>
            <a:ext cx="296646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&lt; 30% — Pelanggan jarang kembali membeli</a:t>
            </a:r>
            <a:endParaRPr lang="en-US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359" y="3099495"/>
            <a:ext cx="3496877" cy="144234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663363" y="3313906"/>
            <a:ext cx="296646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🟡</a:t>
            </a:r>
            <a:r>
              <a:rPr lang="en-US" sz="1850" b="1" kern="0" spc="-5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Sedang</a:t>
            </a:r>
            <a:endParaRPr lang="en-US" sz="1850" dirty="0"/>
          </a:p>
        </p:txBody>
      </p:sp>
      <p:sp>
        <p:nvSpPr>
          <p:cNvPr id="11" name="Text 7"/>
          <p:cNvSpPr/>
          <p:nvPr/>
        </p:nvSpPr>
        <p:spPr>
          <a:xfrm>
            <a:off x="4663363" y="3722588"/>
            <a:ext cx="296646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30% – 60% — Sebagian pelanggan kembali</a:t>
            </a:r>
            <a:endParaRPr lang="en-US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33244" y="3099495"/>
            <a:ext cx="3496877" cy="144234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349247" y="3313906"/>
            <a:ext cx="296646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🟢</a:t>
            </a:r>
            <a:r>
              <a:rPr lang="en-US" sz="1850" b="1" kern="0" spc="-5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Tinggi</a:t>
            </a:r>
            <a:endParaRPr lang="en-US" sz="1850" dirty="0"/>
          </a:p>
        </p:txBody>
      </p:sp>
      <p:sp>
        <p:nvSpPr>
          <p:cNvPr id="14" name="Text 9"/>
          <p:cNvSpPr/>
          <p:nvPr/>
        </p:nvSpPr>
        <p:spPr>
          <a:xfrm>
            <a:off x="8349247" y="3722588"/>
            <a:ext cx="296646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&gt; 60% — Mayoritas pelanggan loyal</a:t>
            </a:r>
            <a:endParaRPr lang="en-US" dirty="0"/>
          </a:p>
        </p:txBody>
      </p:sp>
      <p:sp>
        <p:nvSpPr>
          <p:cNvPr id="15" name="Shape 10"/>
          <p:cNvSpPr/>
          <p:nvPr/>
        </p:nvSpPr>
        <p:spPr>
          <a:xfrm>
            <a:off x="661475" y="4754463"/>
            <a:ext cx="10868745" cy="1259838"/>
          </a:xfrm>
          <a:prstGeom prst="roundRect">
            <a:avLst>
              <a:gd name="adj" fmla="val 10502"/>
            </a:avLst>
          </a:prstGeom>
          <a:solidFill>
            <a:srgbClr val="DADBF1"/>
          </a:solidFill>
          <a:ln/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482" y="5022155"/>
            <a:ext cx="236234" cy="189012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275723" y="4990703"/>
            <a:ext cx="106750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kern="0" spc="-3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Tujuan bukan menghitung metrik secara akurat, tetapi </a:t>
            </a:r>
            <a:r>
              <a:rPr lang="en-US" b="1" kern="0" spc="-3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mengidentifikasi </a:t>
            </a:r>
            <a:r>
              <a:rPr lang="en-US" b="1" kern="0" spc="-30" dirty="0" err="1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karakteristik</a:t>
            </a:r>
            <a:r>
              <a:rPr lang="en-US" b="1" kern="0" spc="-3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b="1" kern="0" spc="-3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pasar yang berhasil.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7825" y="1624906"/>
            <a:ext cx="1418594" cy="287139"/>
          </a:xfrm>
          <a:prstGeom prst="roundRect">
            <a:avLst>
              <a:gd name="adj" fmla="val 22118"/>
            </a:avLst>
          </a:prstGeom>
          <a:solidFill>
            <a:srgbClr val="DADBF1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1681559"/>
            <a:ext cx="1801371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TEMUAN UTAMA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236487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kern="0" spc="-11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Siapa yang Paling Sering Membeli Ulang?</a:t>
            </a:r>
            <a:endParaRPr lang="en-US" sz="3700" dirty="0"/>
          </a:p>
        </p:txBody>
      </p:sp>
      <p:sp>
        <p:nvSpPr>
          <p:cNvPr id="5" name="Shape 3"/>
          <p:cNvSpPr/>
          <p:nvPr/>
        </p:nvSpPr>
        <p:spPr>
          <a:xfrm>
            <a:off x="661475" y="3238996"/>
            <a:ext cx="10868745" cy="1101824"/>
          </a:xfrm>
          <a:prstGeom prst="roundRect">
            <a:avLst>
              <a:gd name="adj" fmla="val 7205"/>
            </a:avLst>
          </a:prstGeom>
          <a:solidFill>
            <a:srgbClr val="DADBF1"/>
          </a:solidFill>
          <a:ln w="6350">
            <a:solidFill>
              <a:srgbClr val="C0C1D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825" y="3245346"/>
            <a:ext cx="5428023" cy="1089124"/>
          </a:xfrm>
          <a:custGeom>
            <a:avLst/>
            <a:gdLst/>
            <a:ahLst/>
            <a:cxnLst/>
            <a:rect l="l" t="t" r="r" b="b"/>
            <a:pathLst>
              <a:path w="5428023" h="1089124">
                <a:moveTo>
                  <a:pt x="66156" y="0"/>
                </a:moveTo>
                <a:lnTo>
                  <a:pt x="5428023" y="0"/>
                </a:lnTo>
                <a:lnTo>
                  <a:pt x="5428023" y="1089124"/>
                </a:lnTo>
                <a:lnTo>
                  <a:pt x="66156" y="1089124"/>
                </a:lnTo>
                <a:arcTo wR="66156" hR="66158" stAng="5400000" swAng="5400000"/>
                <a:lnTo>
                  <a:pt x="0" y="66158"/>
                </a:lnTo>
                <a:arcTo wR="66156" hR="66158" stAng="10800000" swAng="5400000"/>
                <a:close/>
              </a:path>
            </a:pathLst>
          </a:custGeom>
          <a:solidFill>
            <a:srgbClr val="DADBF1"/>
          </a:solidFill>
          <a:ln/>
        </p:spPr>
      </p:sp>
      <p:sp>
        <p:nvSpPr>
          <p:cNvPr id="7" name="Text 5"/>
          <p:cNvSpPr/>
          <p:nvPr/>
        </p:nvSpPr>
        <p:spPr>
          <a:xfrm>
            <a:off x="856832" y="3434358"/>
            <a:ext cx="50500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Mahasiswa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856832" y="3843040"/>
            <a:ext cx="505000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Revenue terbesar, tapi repeat purchase </a:t>
            </a:r>
            <a:r>
              <a:rPr lang="en-US" b="1" kern="0" spc="-3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60%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6095848" y="3245346"/>
            <a:ext cx="5623379" cy="1089124"/>
          </a:xfrm>
          <a:custGeom>
            <a:avLst/>
            <a:gdLst/>
            <a:ahLst/>
            <a:cxnLst/>
            <a:rect l="l" t="t" r="r" b="b"/>
            <a:pathLst>
              <a:path w="5428023" h="1089124">
                <a:moveTo>
                  <a:pt x="0" y="0"/>
                </a:moveTo>
                <a:lnTo>
                  <a:pt x="5361866" y="0"/>
                </a:lnTo>
                <a:arcTo wR="66156" hR="66158" stAng="16200000" swAng="5400000"/>
                <a:lnTo>
                  <a:pt x="5428023" y="1022966"/>
                </a:lnTo>
                <a:arcTo wR="66156" hR="66158" stAng="0" swAng="5400000"/>
                <a:lnTo>
                  <a:pt x="0" y="1089124"/>
                </a:lnTo>
                <a:lnTo>
                  <a:pt x="0" y="0"/>
                </a:lnTo>
                <a:close/>
              </a:path>
            </a:pathLst>
          </a:custGeom>
          <a:solidFill>
            <a:srgbClr val="DADBF1"/>
          </a:solidFill>
          <a:ln/>
        </p:spPr>
      </p:sp>
      <p:sp>
        <p:nvSpPr>
          <p:cNvPr id="10" name="Shape 8"/>
          <p:cNvSpPr/>
          <p:nvPr/>
        </p:nvSpPr>
        <p:spPr>
          <a:xfrm>
            <a:off x="6095848" y="3245346"/>
            <a:ext cx="25399" cy="1089124"/>
          </a:xfrm>
          <a:prstGeom prst="roundRect">
            <a:avLst>
              <a:gd name="adj" fmla="val 50001"/>
            </a:avLst>
          </a:prstGeom>
          <a:solidFill>
            <a:srgbClr val="C0C1D7"/>
          </a:solidFill>
          <a:ln/>
        </p:spPr>
      </p:sp>
      <p:sp>
        <p:nvSpPr>
          <p:cNvPr id="11" name="Text 9"/>
          <p:cNvSpPr/>
          <p:nvPr/>
        </p:nvSpPr>
        <p:spPr>
          <a:xfrm>
            <a:off x="6284854" y="3434358"/>
            <a:ext cx="50500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Pegawai Kantor 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6284854" y="3843040"/>
            <a:ext cx="505000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Revenue #2, repeat purchase </a:t>
            </a:r>
            <a:r>
              <a:rPr lang="en-US" b="1" kern="0" spc="-3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85%</a:t>
            </a:r>
            <a:r>
              <a:rPr lang="en-US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paling loyal!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61475" y="4553446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Pegawai Kantor lebih </a:t>
            </a:r>
            <a:r>
              <a:rPr lang="en-US" b="1" kern="0" spc="-3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loyal, lebih sering beli, dan lebih stabil</a:t>
            </a:r>
            <a:r>
              <a:rPr lang="en-US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dibanding segmen lain.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28141"/>
            <a:ext cx="725668" cy="255786"/>
          </a:xfrm>
          <a:prstGeom prst="roundRect">
            <a:avLst>
              <a:gd name="adj" fmla="val 22114"/>
            </a:avLst>
          </a:prstGeom>
          <a:noFill/>
          <a:ln w="6350">
            <a:solidFill>
              <a:srgbClr val="4950B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62477" y="578644"/>
            <a:ext cx="1133248" cy="1547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50" kern="0" spc="-27" dirty="0">
                <a:solidFill>
                  <a:srgbClr val="4950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INSIGHT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661475" y="843855"/>
            <a:ext cx="10868745" cy="526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b="1" kern="0" spc="-99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Karakteristik Pasar yang Berhasil</a:t>
            </a:r>
            <a:endParaRPr lang="en-US" sz="33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015728"/>
            <a:ext cx="6920831" cy="389304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993160" y="1632991"/>
            <a:ext cx="3537060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kern="0" spc="-5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Karakteristik Pegawai Kantor</a:t>
            </a:r>
            <a:endParaRPr lang="en-US" sz="20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62512" y="2184747"/>
            <a:ext cx="252505" cy="25251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546390" y="2176363"/>
            <a:ext cx="2990081" cy="254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Minum kopi </a:t>
            </a:r>
            <a:r>
              <a:rPr lang="en-US" b="1" kern="0" spc="-2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setiap hari</a:t>
            </a:r>
            <a:endParaRPr lang="en-US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62512" y="2997944"/>
            <a:ext cx="252505" cy="25251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546390" y="2989560"/>
            <a:ext cx="2990081" cy="254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Datang pada </a:t>
            </a:r>
            <a:r>
              <a:rPr lang="en-US" b="1" kern="0" spc="-2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jam yang sama</a:t>
            </a:r>
            <a:endParaRPr lang="en-US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62512" y="3811141"/>
            <a:ext cx="252505" cy="25251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546390" y="3802757"/>
            <a:ext cx="2990081" cy="254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b="1" kern="0" spc="-2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Tidak sensitif harga</a:t>
            </a:r>
            <a:endParaRPr lang="en-US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62512" y="4624338"/>
            <a:ext cx="252505" cy="25251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8546390" y="4615954"/>
            <a:ext cx="2990081" cy="254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b="1" kern="0" spc="-2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Sering membeli ulang</a:t>
            </a:r>
            <a:endParaRPr lang="en-US" dirty="0"/>
          </a:p>
        </p:txBody>
      </p:sp>
      <p:sp>
        <p:nvSpPr>
          <p:cNvPr id="15" name="Shape 8"/>
          <p:cNvSpPr/>
          <p:nvPr/>
        </p:nvSpPr>
        <p:spPr>
          <a:xfrm>
            <a:off x="7999411" y="5297984"/>
            <a:ext cx="3537060" cy="1347913"/>
          </a:xfrm>
          <a:prstGeom prst="roundRect">
            <a:avLst>
              <a:gd name="adj" fmla="val 8191"/>
            </a:avLst>
          </a:prstGeom>
          <a:solidFill>
            <a:srgbClr val="DADBF1"/>
          </a:solidFill>
          <a:ln/>
        </p:spPr>
      </p:sp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7682" y="5533231"/>
            <a:ext cx="210338" cy="168275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8546291" y="5474990"/>
            <a:ext cx="2821909" cy="509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kern="0" spc="-27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Inilah yang disebut </a:t>
            </a:r>
            <a:r>
              <a:rPr lang="en-US" b="1" kern="0" spc="-27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Market Success Criteria</a:t>
            </a:r>
            <a:r>
              <a:rPr lang="en-US" kern="0" spc="-27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bukan angka, tapi </a:t>
            </a:r>
            <a:r>
              <a:rPr lang="en-US" b="1" kern="0" spc="-27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pola</a:t>
            </a:r>
            <a:r>
              <a:rPr lang="en-US" kern="0" spc="-27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016496"/>
            <a:ext cx="1874295" cy="287139"/>
          </a:xfrm>
          <a:prstGeom prst="roundRect">
            <a:avLst>
              <a:gd name="adj" fmla="val 22118"/>
            </a:avLst>
          </a:prstGeom>
          <a:solidFill>
            <a:srgbClr val="DADBF1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1073150"/>
            <a:ext cx="2257071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OUTPUT PERTEMUAN 1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379240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kern="0" spc="-11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Market Success Criteria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661475" y="2132413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Mahasiswa menuliskan karakteristik pasar yang paling berhasil bagi bisnisnya: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661475" y="2768402"/>
            <a:ext cx="5339820" cy="1442045"/>
          </a:xfrm>
          <a:prstGeom prst="roundRect">
            <a:avLst>
              <a:gd name="adj" fmla="val 5505"/>
            </a:avLst>
          </a:prstGeom>
          <a:solidFill>
            <a:srgbClr val="DADBF1"/>
          </a:solidFill>
          <a:ln w="6350">
            <a:solidFill>
              <a:srgbClr val="C0C1D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6832" y="2963763"/>
            <a:ext cx="567021" cy="567035"/>
          </a:xfrm>
          <a:prstGeom prst="ellipse">
            <a:avLst/>
          </a:prstGeom>
          <a:solidFill>
            <a:srgbClr val="4950BC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2800" y="3119636"/>
            <a:ext cx="255085" cy="255091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56832" y="3719810"/>
            <a:ext cx="49491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Kebutuhan Rutin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6190301" y="2768402"/>
            <a:ext cx="5339919" cy="1442045"/>
          </a:xfrm>
          <a:prstGeom prst="roundRect">
            <a:avLst>
              <a:gd name="adj" fmla="val 5505"/>
            </a:avLst>
          </a:prstGeom>
          <a:solidFill>
            <a:srgbClr val="DADBF1"/>
          </a:solidFill>
          <a:ln w="6350">
            <a:solidFill>
              <a:srgbClr val="C0C1D7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385658" y="2963763"/>
            <a:ext cx="567021" cy="567035"/>
          </a:xfrm>
          <a:prstGeom prst="ellipse">
            <a:avLst/>
          </a:prstGeom>
          <a:solidFill>
            <a:srgbClr val="4950BC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41626" y="3119636"/>
            <a:ext cx="255085" cy="255091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385658" y="3719810"/>
            <a:ext cx="49492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Pembelian Berulang Tinggi</a:t>
            </a:r>
            <a:endParaRPr lang="en-US" sz="1850" dirty="0"/>
          </a:p>
        </p:txBody>
      </p:sp>
      <p:sp>
        <p:nvSpPr>
          <p:cNvPr id="14" name="Shape 10"/>
          <p:cNvSpPr/>
          <p:nvPr/>
        </p:nvSpPr>
        <p:spPr>
          <a:xfrm>
            <a:off x="661475" y="4399459"/>
            <a:ext cx="5339820" cy="1442045"/>
          </a:xfrm>
          <a:prstGeom prst="roundRect">
            <a:avLst>
              <a:gd name="adj" fmla="val 5505"/>
            </a:avLst>
          </a:prstGeom>
          <a:solidFill>
            <a:srgbClr val="DADBF1"/>
          </a:solidFill>
          <a:ln w="6350">
            <a:solidFill>
              <a:srgbClr val="C0C1D7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56832" y="4594820"/>
            <a:ext cx="567021" cy="567035"/>
          </a:xfrm>
          <a:prstGeom prst="ellipse">
            <a:avLst/>
          </a:prstGeom>
          <a:solidFill>
            <a:srgbClr val="4950BC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2800" y="4750693"/>
            <a:ext cx="255085" cy="25509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56832" y="5350867"/>
            <a:ext cx="49491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Pelanggan Relatif Loyal</a:t>
            </a:r>
            <a:endParaRPr lang="en-US" sz="1850" dirty="0"/>
          </a:p>
        </p:txBody>
      </p:sp>
      <p:sp>
        <p:nvSpPr>
          <p:cNvPr id="18" name="Shape 13"/>
          <p:cNvSpPr/>
          <p:nvPr/>
        </p:nvSpPr>
        <p:spPr>
          <a:xfrm>
            <a:off x="6190301" y="4399459"/>
            <a:ext cx="5339919" cy="1442045"/>
          </a:xfrm>
          <a:prstGeom prst="roundRect">
            <a:avLst>
              <a:gd name="adj" fmla="val 5505"/>
            </a:avLst>
          </a:prstGeom>
          <a:solidFill>
            <a:srgbClr val="DADBF1"/>
          </a:solidFill>
          <a:ln w="6350">
            <a:solidFill>
              <a:srgbClr val="C0C1D7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6385658" y="4594820"/>
            <a:ext cx="567021" cy="567035"/>
          </a:xfrm>
          <a:prstGeom prst="ellipse">
            <a:avLst/>
          </a:prstGeom>
          <a:solidFill>
            <a:srgbClr val="4950BC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41626" y="4750693"/>
            <a:ext cx="255085" cy="255091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385658" y="5350867"/>
            <a:ext cx="49492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Daya Beli Stabil</a:t>
            </a:r>
            <a:endParaRPr lang="en-US" sz="1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20601"/>
            <a:ext cx="658895" cy="197346"/>
          </a:xfrm>
          <a:prstGeom prst="roundRect">
            <a:avLst>
              <a:gd name="adj" fmla="val 22125"/>
            </a:avLst>
          </a:prstGeom>
          <a:noFill/>
          <a:ln w="6350">
            <a:solidFill>
              <a:srgbClr val="4950B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9360" y="559495"/>
            <a:ext cx="1112710" cy="119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00" kern="0" spc="-20" dirty="0">
                <a:solidFill>
                  <a:srgbClr val="4950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ROADMAP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61475" y="753666"/>
            <a:ext cx="10868745" cy="406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50" b="1" kern="0" spc="-77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Hubungan Pertemuan 1 &amp; 2</a:t>
            </a:r>
            <a:endParaRPr lang="en-US" sz="25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293614"/>
            <a:ext cx="10868745" cy="476785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320837" y="4753267"/>
            <a:ext cx="2352958" cy="294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b="1" kern="0" spc="-56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Pertemuan 1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3274269" y="5131057"/>
            <a:ext cx="2446095" cy="3970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1450" kern="0" spc="-3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Tujuan: Temukan pasar paling berhasil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6518245" y="1784218"/>
            <a:ext cx="2352958" cy="294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b="1" kern="0" spc="-56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Pertemuan 2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6471676" y="2162008"/>
            <a:ext cx="2446096" cy="3970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1450" kern="0" spc="-3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Tujuan: Identifikasi pasar baru layak diuji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661475" y="6019998"/>
            <a:ext cx="11478330" cy="175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3000"/>
              </a:lnSpc>
              <a:buNone/>
            </a:pPr>
            <a:r>
              <a:rPr lang="en-US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Pertemuan 1 menghasilkan kriteria keberhasilan. Pertemuan 2 menggunakan kriteria </a:t>
            </a:r>
            <a:r>
              <a:rPr lang="en-US" kern="0" spc="-2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tersebut</a:t>
            </a:r>
            <a:r>
              <a:rPr lang="en-US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</a:p>
          <a:p>
            <a:pPr marL="0" indent="0" algn="ctr">
              <a:lnSpc>
                <a:spcPct val="113000"/>
              </a:lnSpc>
              <a:buNone/>
            </a:pPr>
            <a:r>
              <a:rPr lang="en-US" kern="0" spc="-2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untuk</a:t>
            </a:r>
            <a:r>
              <a:rPr lang="en-US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mengidentifikasi pasar baru yang layak diuji.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883345"/>
            <a:ext cx="3035919" cy="287139"/>
          </a:xfrm>
          <a:prstGeom prst="roundRect">
            <a:avLst>
              <a:gd name="adj" fmla="val 22118"/>
            </a:avLst>
          </a:prstGeom>
          <a:solidFill>
            <a:srgbClr val="DADBF1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939998"/>
            <a:ext cx="3418695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POLITEKNIK WILMAR BISNIS INDONESIA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24608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kern="0" spc="-11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Ringkasan: Dari Pasar Lama ke Pasar Baru</a:t>
            </a:r>
            <a:endParaRPr lang="en-US" sz="37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120205"/>
            <a:ext cx="5339820" cy="16814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217931" y="2261989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b="1" kern="0" spc="-45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875881" y="2876153"/>
            <a:ext cx="491100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Kenali Segmenmu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875881" y="3284835"/>
            <a:ext cx="491100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Petakan revenue dan jumlah customer per segmen</a:t>
            </a:r>
            <a:endParaRPr lang="en-US" sz="14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0301" y="2120205"/>
            <a:ext cx="5339919" cy="168146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746757" y="2261989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b="1" kern="0" spc="-45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6404708" y="2876153"/>
            <a:ext cx="49111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Ukur Repeat Purchase</a:t>
            </a:r>
            <a:endParaRPr lang="en-US" sz="1850" dirty="0"/>
          </a:p>
        </p:txBody>
      </p:sp>
      <p:sp>
        <p:nvSpPr>
          <p:cNvPr id="12" name="Text 8"/>
          <p:cNvSpPr/>
          <p:nvPr/>
        </p:nvSpPr>
        <p:spPr>
          <a:xfrm>
            <a:off x="6404708" y="3284835"/>
            <a:ext cx="49111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Identifikasi segmen paling loyal, bukan hanya terbesar</a:t>
            </a:r>
            <a:endParaRPr lang="en-US" sz="14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3990677"/>
            <a:ext cx="5339820" cy="1983879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217931" y="4132461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b="1" kern="0" spc="-45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1750" dirty="0"/>
          </a:p>
        </p:txBody>
      </p:sp>
      <p:sp>
        <p:nvSpPr>
          <p:cNvPr id="15" name="Text 10"/>
          <p:cNvSpPr/>
          <p:nvPr/>
        </p:nvSpPr>
        <p:spPr>
          <a:xfrm>
            <a:off x="875881" y="4746625"/>
            <a:ext cx="491100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Temukan Polanya</a:t>
            </a:r>
            <a:endParaRPr lang="en-US" sz="1850" dirty="0"/>
          </a:p>
        </p:txBody>
      </p:sp>
      <p:sp>
        <p:nvSpPr>
          <p:cNvPr id="16" name="Text 11"/>
          <p:cNvSpPr/>
          <p:nvPr/>
        </p:nvSpPr>
        <p:spPr>
          <a:xfrm>
            <a:off x="875881" y="5155307"/>
            <a:ext cx="491100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Karakteristik pelanggan terbaik = Market Success Criteria</a:t>
            </a:r>
            <a:endParaRPr lang="en-US" sz="145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90301" y="3990677"/>
            <a:ext cx="5339919" cy="1983879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746757" y="4132461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b="1" kern="0" spc="-45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1750" dirty="0"/>
          </a:p>
        </p:txBody>
      </p:sp>
      <p:sp>
        <p:nvSpPr>
          <p:cNvPr id="19" name="Text 13"/>
          <p:cNvSpPr/>
          <p:nvPr/>
        </p:nvSpPr>
        <p:spPr>
          <a:xfrm>
            <a:off x="6404708" y="4746625"/>
            <a:ext cx="49111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Cari Pasar Baru</a:t>
            </a:r>
            <a:endParaRPr lang="en-US" sz="1850" dirty="0"/>
          </a:p>
        </p:txBody>
      </p:sp>
      <p:sp>
        <p:nvSpPr>
          <p:cNvPr id="20" name="Text 14"/>
          <p:cNvSpPr/>
          <p:nvPr/>
        </p:nvSpPr>
        <p:spPr>
          <a:xfrm>
            <a:off x="6404708" y="5155307"/>
            <a:ext cx="491110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Gunakan kriteria tersebut untuk menemukan segmen baru yang layak diuji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573</Words>
  <Application>Microsoft Office PowerPoint</Application>
  <PresentationFormat>Widescreen</PresentationFormat>
  <Paragraphs>141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Inter</vt:lpstr>
      <vt:lpstr>Inter Bold</vt:lpstr>
      <vt:lpstr>Calibri</vt:lpstr>
      <vt:lpstr>Noto Color Emoji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asus</dc:creator>
  <cp:lastModifiedBy>Elvina Emanuella</cp:lastModifiedBy>
  <cp:revision>3</cp:revision>
  <dcterms:created xsi:type="dcterms:W3CDTF">2026-09-29T13:59:11Z</dcterms:created>
  <dcterms:modified xsi:type="dcterms:W3CDTF">2026-09-29T14:09:00Z</dcterms:modified>
</cp:coreProperties>
</file>